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5" r:id="rId40"/>
    <p:sldId id="294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BC051B-E779-466D-A0A1-FB2C39730CB7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FLASH CARD PRESENTATION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18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36744" cy="1506099"/>
          </a:xfrm>
        </p:spPr>
        <p:txBody>
          <a:bodyPr/>
          <a:lstStyle/>
          <a:p>
            <a:r>
              <a:rPr lang="en-US" b="1" dirty="0" smtClean="0"/>
              <a:t>The process in which a country transforms itself from a primarily agricultural society into one based on manufacturing of goods and services.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4820" name="Picture 4" descr="http://memory.loc.gov/pnp/thc/5a38000/5a38900/5a3892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07682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enterprise (capitalism)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b="1" dirty="0" smtClean="0"/>
              <a:t>The economic system in which privately owned businesses compete in a free market.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5844" name="Picture 4" descr="http://www.socialstudieshelp.com/Images/EcoPi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566466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Someone who takes the risks associated with setting up new businesses in order to make a profit.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business that sells stock in order to raise large sums of money quickly; owned by many investors.</a:t>
            </a:r>
            <a:endParaRPr lang="en-US" dirty="0"/>
          </a:p>
        </p:txBody>
      </p:sp>
      <p:pic>
        <p:nvPicPr>
          <p:cNvPr id="29698" name="Picture 2" descr="http://t0.gstatic.com/images?q=tbn:ANd9GcQ4pSnHHs5z6lJU_F3Xtrj4xZoxrAbG_mobK1T4qnIl0kqv4-BW:nyse-trade.com/wp-content/uploads/2009/11/Target-Corporation-Target-TGT-225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714500" cy="2286001"/>
          </a:xfrm>
          <a:prstGeom prst="rect">
            <a:avLst/>
          </a:prstGeom>
          <a:noFill/>
        </p:spPr>
      </p:pic>
      <p:pic>
        <p:nvPicPr>
          <p:cNvPr id="29700" name="Picture 4" descr="http://graphics8.nytimes.com/images/2012/05/04/timestopics/McDonalds/McDonalds-sfS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2129887" cy="1590676"/>
          </a:xfrm>
          <a:prstGeom prst="rect">
            <a:avLst/>
          </a:prstGeom>
          <a:noFill/>
        </p:spPr>
      </p:pic>
      <p:pic>
        <p:nvPicPr>
          <p:cNvPr id="29702" name="Picture 6" descr="http://directory.ac/files/dumblists/logos/GM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267200"/>
            <a:ext cx="2133600" cy="2133600"/>
          </a:xfrm>
          <a:prstGeom prst="rect">
            <a:avLst/>
          </a:prstGeom>
          <a:noFill/>
        </p:spPr>
      </p:pic>
      <p:pic>
        <p:nvPicPr>
          <p:cNvPr id="29704" name="Picture 8" descr="http://t2.gstatic.com/images?q=tbn:ANd9GcTJYx8LpCJVonEbvhYpMu9V4Uf5X50ppCSV1yvcNP85b1BqctaeWtRGNhPLnA:www.newstodaydigest.com/wp-content/uploads/2012/07/MS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133600"/>
            <a:ext cx="2436541" cy="1628775"/>
          </a:xfrm>
          <a:prstGeom prst="rect">
            <a:avLst/>
          </a:prstGeom>
          <a:noFill/>
        </p:spPr>
      </p:pic>
      <p:pic>
        <p:nvPicPr>
          <p:cNvPr id="29706" name="Picture 10" descr="http://t2.gstatic.com/images?q=tbn:ANd9GcRewijLqnDkhJekbSu9QcuIf-wJqnU_CoGEc3wZscWaPjy6N1Mzjg:www.listphile.com/Fortune_500_Logos/Sears_Holding_Corporation/image/038_searskm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267200"/>
            <a:ext cx="2143125" cy="2143125"/>
          </a:xfrm>
          <a:prstGeom prst="rect">
            <a:avLst/>
          </a:prstGeom>
          <a:noFill/>
        </p:spPr>
      </p:pic>
      <p:pic>
        <p:nvPicPr>
          <p:cNvPr id="29708" name="Picture 12" descr="http://t0.gstatic.com/images?q=tbn:ANd9GcQSyhNG9wETCefQAW_Iv424Zrv8zvHFMUVcB6oE-tCI3zwSparvQA:https://www.rpi.edu/dept/advising/free_enterprise/business_structures/public_cor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850599"/>
            <a:ext cx="4191000" cy="281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company that controls most or all the business of an industry with the purpose of reducing competition</a:t>
            </a:r>
            <a:endParaRPr lang="en-US" dirty="0"/>
          </a:p>
        </p:txBody>
      </p:sp>
      <p:pic>
        <p:nvPicPr>
          <p:cNvPr id="28674" name="Picture 2" descr="http://1.bp.blogspot.com/-WrPNei14ONQ/TpSzq5_jPUI/AAAAAAAAAoU/XPEfXE9r9cM/s1600/monopo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71601"/>
            <a:ext cx="8298656" cy="4924864"/>
          </a:xfrm>
        </p:spPr>
        <p:txBody>
          <a:bodyPr/>
          <a:lstStyle/>
          <a:p>
            <a:r>
              <a:rPr lang="en-US" dirty="0" smtClean="0"/>
              <a:t>The combination of corporations joining together to limit competition within an industry; an industry wide-monopoly.</a:t>
            </a:r>
            <a:endParaRPr lang="en-US" dirty="0"/>
          </a:p>
        </p:txBody>
      </p:sp>
      <p:pic>
        <p:nvPicPr>
          <p:cNvPr id="27652" name="Picture 4" descr="https://www.glabarre.com/item_images/StandardOil2nd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71774"/>
            <a:ext cx="571500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giant of big business that came to dominate the steel industry by gaining control of every step in making steel.  He could be ruthless as a business leader, but still believed the rich had a duty to improve society.</a:t>
            </a:r>
            <a:endParaRPr lang="en-US" dirty="0"/>
          </a:p>
        </p:txBody>
      </p:sp>
      <p:pic>
        <p:nvPicPr>
          <p:cNvPr id="26626" name="Picture 2" descr="http://www.biography.com/imported/images/Biography/Images/Profiles/C/Andrew-Carnegie-9238756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8290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business giant who ended competition in the oil industry by slashing prices to drive rivals out of business and formed the Standard Oil Trust.</a:t>
            </a:r>
            <a:endParaRPr lang="en-US" dirty="0"/>
          </a:p>
        </p:txBody>
      </p:sp>
      <p:pic>
        <p:nvPicPr>
          <p:cNvPr id="25602" name="Picture 2" descr="http://www.thefamouspeople.com/profiles/images/john-d-rockefe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41198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application of the idea of “survival of the fittest” to human affairs.  Big business leaders used it to justify efforts to limit competition; businesses that drove out their competitors were the “fittest” and deserved to survive.</a:t>
            </a:r>
            <a:endParaRPr lang="en-US" dirty="0"/>
          </a:p>
        </p:txBody>
      </p:sp>
      <p:pic>
        <p:nvPicPr>
          <p:cNvPr id="24580" name="Picture 4" descr="Image permission granted by Understanding Evolution (http://evolution.berkeley.edu), the UC Museum of Paleon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471950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Making large quantities of product quickly and cheaply.</a:t>
            </a:r>
            <a:endParaRPr lang="en-US" dirty="0"/>
          </a:p>
        </p:txBody>
      </p:sp>
      <p:pic>
        <p:nvPicPr>
          <p:cNvPr id="5122" name="Picture 2" descr="http://www.autozine.org/Manufacturer/USA/Ford_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4724400" cy="3242237"/>
          </a:xfrm>
          <a:prstGeom prst="rect">
            <a:avLst/>
          </a:prstGeom>
          <a:noFill/>
        </p:spPr>
      </p:pic>
      <p:pic>
        <p:nvPicPr>
          <p:cNvPr id="5124" name="Picture 4" descr="http://asianmalerevolutions.com/files/consumerism---mass-production-coca-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4267200" cy="344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 document giving someone the sole right to make and sell an invention.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upload.wikimedia.org/wikipedia/commons/thumb/7/71/US_Patent_cover.jpg/175px-US_Patent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352800" cy="4981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factory where workers toil long hours under poor conditions for low pay.</a:t>
            </a:r>
            <a:endParaRPr lang="en-US" dirty="0"/>
          </a:p>
        </p:txBody>
      </p:sp>
      <p:pic>
        <p:nvPicPr>
          <p:cNvPr id="23554" name="Picture 2" descr="http://homicide.northwestern.edu/images_fk/timeline/1903/large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4114800" cy="2954426"/>
          </a:xfrm>
          <a:prstGeom prst="rect">
            <a:avLst/>
          </a:prstGeom>
          <a:noFill/>
        </p:spPr>
      </p:pic>
      <p:pic>
        <p:nvPicPr>
          <p:cNvPr id="23556" name="Picture 4" descr="http://telepresence.wisc.edu/ushistory/photos/assets/photos/1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38200"/>
            <a:ext cx="38862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Shirtwaist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accident at a New York City sweatshop on March 25, 1911, that tragically called attention to the dangers many workers faced.  Nearly 150 people, most of them young women died.  </a:t>
            </a:r>
            <a:endParaRPr lang="en-US" dirty="0"/>
          </a:p>
        </p:txBody>
      </p:sp>
      <p:pic>
        <p:nvPicPr>
          <p:cNvPr id="22530" name="Picture 2" descr="http://upload.wikimedia.org/wikipedia/commons/thumb/8/87/Image_of_Triangle_Shirtwaist_Factory_fire_on_March_25_-_1911.jpg/287px-Image_of_Triangle_Shirtwaist_Factory_fire_on_March_25_-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2733675" cy="3581400"/>
          </a:xfrm>
          <a:prstGeom prst="rect">
            <a:avLst/>
          </a:prstGeom>
          <a:noFill/>
        </p:spPr>
      </p:pic>
      <p:pic>
        <p:nvPicPr>
          <p:cNvPr id="22532" name="Picture 4" descr="http://law2.umkc.edu/faculty/projects/ftrials/triangle/trianglec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908608"/>
            <a:ext cx="2971800" cy="194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Organization of workers working together for safer working conditions, higher wages, and shorter hours.</a:t>
            </a:r>
            <a:endParaRPr lang="en-US" dirty="0"/>
          </a:p>
        </p:txBody>
      </p:sp>
      <p:pic>
        <p:nvPicPr>
          <p:cNvPr id="21506" name="Picture 2" descr="http://t1.gstatic.com/images?q=tbn:ANd9GcQxHYU4Zr3Vzlc9hVVHRB_ric5VEX7PBN1mAh1tp0cYXnBAwRD9:cdn.obrag.org/wp-content/uploads/2011/01/union-workers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862" y="228600"/>
            <a:ext cx="3047338" cy="3200400"/>
          </a:xfrm>
          <a:prstGeom prst="rect">
            <a:avLst/>
          </a:prstGeom>
          <a:noFill/>
        </p:spPr>
      </p:pic>
      <p:pic>
        <p:nvPicPr>
          <p:cNvPr id="21508" name="Picture 4" descr="http://www.niu.edu/~rfeurer/labor/Images/1917_I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14144"/>
            <a:ext cx="4114800" cy="334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Labor union tactic designed to force employers into making concessions through a work stoppage by employees.</a:t>
            </a:r>
            <a:endParaRPr lang="en-US" dirty="0"/>
          </a:p>
        </p:txBody>
      </p:sp>
      <p:pic>
        <p:nvPicPr>
          <p:cNvPr id="20482" name="Picture 2" descr="http://msnbcmedia.msn.com/j/MSNBC/Components/Photo/_new/120911-chicago-teacher-strike-kb-1145a.photoblog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4419600" cy="2887472"/>
          </a:xfrm>
          <a:prstGeom prst="rect">
            <a:avLst/>
          </a:prstGeom>
          <a:noFill/>
        </p:spPr>
      </p:pic>
      <p:pic>
        <p:nvPicPr>
          <p:cNvPr id="20484" name="Picture 4" descr="http://img.scoop.co.nz/stories/images/0708/86ebdaa9fbd70a9d6c4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38100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Organized in 1869, an early labor union made up of skilled and unskilled workers.  It lost much of its influence after the Haymarket Square Riot in 1886.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Federation of Labor (AFL)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craft union of skilled workers organized by Samuel Gompers  in 1886.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method by which workers negotiate with their employers through their union.</a:t>
            </a:r>
            <a:endParaRPr lang="en-US" dirty="0"/>
          </a:p>
        </p:txBody>
      </p:sp>
      <p:pic>
        <p:nvPicPr>
          <p:cNvPr id="17410" name="Picture 2" descr="http://www.buffalorising.com/assets_c/2012/08/NHL-LOCKOUT-Buffalo-NY-thumb-375xauto-32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571875" cy="4000501"/>
          </a:xfrm>
          <a:prstGeom prst="rect">
            <a:avLst/>
          </a:prstGeom>
          <a:noFill/>
        </p:spPr>
      </p:pic>
      <p:pic>
        <p:nvPicPr>
          <p:cNvPr id="17412" name="Picture 4" descr="http://educationnext.org/files/ednext20063_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90525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rapid growth of city population.</a:t>
            </a:r>
            <a:endParaRPr lang="en-US" dirty="0"/>
          </a:p>
        </p:txBody>
      </p:sp>
      <p:pic>
        <p:nvPicPr>
          <p:cNvPr id="15362" name="Picture 2" descr="http://media-cdn.tripadvisor.com/media/photo-s/01/60/58/66/empire-state-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4221517" cy="3162301"/>
          </a:xfrm>
          <a:prstGeom prst="rect">
            <a:avLst/>
          </a:prstGeom>
          <a:noFill/>
        </p:spPr>
      </p:pic>
      <p:pic>
        <p:nvPicPr>
          <p:cNvPr id="15364" name="Picture 4" descr="http://www.fordham.edu/images/academics/programs/honors_history/c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4495800" cy="33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1"/>
            <a:ext cx="8374856" cy="1904999"/>
          </a:xfrm>
        </p:spPr>
        <p:txBody>
          <a:bodyPr/>
          <a:lstStyle/>
          <a:p>
            <a:r>
              <a:rPr lang="en-US" dirty="0" smtClean="0"/>
              <a:t>Buildings divided into many tiny apartments that often had no windows, heat, or indoor plumbing.  They were located in the downtown slums and provided housing for the poor.</a:t>
            </a:r>
            <a:endParaRPr lang="en-US" dirty="0"/>
          </a:p>
        </p:txBody>
      </p:sp>
      <p:pic>
        <p:nvPicPr>
          <p:cNvPr id="14338" name="Picture 2" descr="http://www.historyplace.com/worldhistory/famine/thp-ny-ten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4572000" cy="3372532"/>
          </a:xfrm>
          <a:prstGeom prst="rect">
            <a:avLst/>
          </a:prstGeom>
          <a:noFill/>
        </p:spPr>
      </p:pic>
      <p:pic>
        <p:nvPicPr>
          <p:cNvPr id="14340" name="Picture 4" descr="http://www.museumoffamilyhistory.com/tenement-eastsid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276642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Addams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urban reformer who founded Hull House in 1889 in the slums of Chicago to help the poor especially immigrants.</a:t>
            </a:r>
            <a:endParaRPr lang="en-US" dirty="0"/>
          </a:p>
        </p:txBody>
      </p:sp>
      <p:pic>
        <p:nvPicPr>
          <p:cNvPr id="14338" name="Picture 2" descr="http://www.biography.com/imported/images/Biography/Images/Profiles/A/Jane-Addams-9176298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"/>
            <a:ext cx="2819399" cy="2819400"/>
          </a:xfrm>
          <a:prstGeom prst="rect">
            <a:avLst/>
          </a:prstGeom>
          <a:noFill/>
        </p:spPr>
      </p:pic>
      <p:pic>
        <p:nvPicPr>
          <p:cNvPr id="14340" name="Picture 4" descr="http://www.downsizetothrive.com/jane-adda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90874"/>
            <a:ext cx="2857500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Bessemer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method developed in the 1850s to make stronger steel at a low cost.  It helped make steel the basic building material of cities and industry.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banklands.com/images/Workington%20No%202%20Bessemer%20v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199"/>
            <a:ext cx="4038600" cy="4974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146256" cy="4525963"/>
          </a:xfrm>
        </p:spPr>
        <p:txBody>
          <a:bodyPr/>
          <a:lstStyle/>
          <a:p>
            <a:r>
              <a:rPr lang="en-US" dirty="0" smtClean="0"/>
              <a:t>A center offering help to the urban poor.</a:t>
            </a:r>
            <a:endParaRPr lang="en-US" dirty="0"/>
          </a:p>
        </p:txBody>
      </p:sp>
      <p:pic>
        <p:nvPicPr>
          <p:cNvPr id="13314" name="Picture 2" descr="http://spookyplaces.us/wp-content/uploads/2012/10/Hull-House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51438"/>
            <a:ext cx="5181600" cy="430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receiving center for Asian immigrants in San Francisco Bay after 1910.</a:t>
            </a:r>
            <a:endParaRPr lang="en-US" dirty="0"/>
          </a:p>
        </p:txBody>
      </p:sp>
      <p:pic>
        <p:nvPicPr>
          <p:cNvPr id="11266" name="Picture 2" descr="http://www.english.illinois.edu/maps/poets/a_f/angel/gallery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5225"/>
            <a:ext cx="5715000" cy="3152775"/>
          </a:xfrm>
          <a:prstGeom prst="rect">
            <a:avLst/>
          </a:prstGeom>
          <a:noFill/>
        </p:spPr>
      </p:pic>
      <p:pic>
        <p:nvPicPr>
          <p:cNvPr id="11268" name="Picture 4" descr="http://www.nps.gov/nr/travel/wwiibayarea/buildings/ang3_Angel%20Island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445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The policy opposing immigration to the United States; movement to preserve the U.S. for native-born American citizens.</a:t>
            </a:r>
            <a:endParaRPr lang="en-US" dirty="0"/>
          </a:p>
        </p:txBody>
      </p:sp>
      <p:pic>
        <p:nvPicPr>
          <p:cNvPr id="10242" name="Picture 2" descr="http://itsmrdull.edublogs.org/files/2011/11/No-Mexicans-n9xd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"/>
            <a:ext cx="3810000" cy="2876551"/>
          </a:xfrm>
          <a:prstGeom prst="rect">
            <a:avLst/>
          </a:prstGeom>
          <a:noFill/>
        </p:spPr>
      </p:pic>
      <p:pic>
        <p:nvPicPr>
          <p:cNvPr id="10244" name="Picture 4" descr="http://urbanapush20s.wikispaces.com/file/view/JapsMoving.jpg/128179633/JapsMo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3867150" cy="2667000"/>
          </a:xfrm>
          <a:prstGeom prst="rect">
            <a:avLst/>
          </a:prstGeom>
          <a:noFill/>
        </p:spPr>
      </p:pic>
      <p:pic>
        <p:nvPicPr>
          <p:cNvPr id="10246" name="Picture 6" descr="http://t3.gstatic.com/images?q=tbn:ANd9GcRd9Umy8zY4E7LteWoG_kgk8DrWuP8wpCU4W_P9iYXBA9Rq9vR-rQ:www.bookapex.com/images/Immigrants-Out-The-New-Nativism-and-the-Anti-Immigrant-Impulse-in-the-United-States-Critical-America-0814766420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258600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process of becoming part of another culture.</a:t>
            </a:r>
            <a:endParaRPr lang="en-US" dirty="0"/>
          </a:p>
        </p:txBody>
      </p:sp>
      <p:pic>
        <p:nvPicPr>
          <p:cNvPr id="9218" name="Picture 2" descr="http://debatepedia.idebate.org/en/images/thumb/4/40/SvVALUES_narrowweb_300x308,0.jpg/220px-SvVALUES_narrowweb_300x308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971800" cy="3052849"/>
          </a:xfrm>
          <a:prstGeom prst="rect">
            <a:avLst/>
          </a:prstGeom>
          <a:noFill/>
        </p:spPr>
      </p:pic>
      <p:pic>
        <p:nvPicPr>
          <p:cNvPr id="9220" name="Picture 4" descr="http://www.savagesandscoundrels.org/media/2776/Assimi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95649"/>
            <a:ext cx="5838825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receiving center for immigrants arriving from Europe in New York City after 1892.</a:t>
            </a:r>
            <a:endParaRPr lang="en-US" dirty="0"/>
          </a:p>
        </p:txBody>
      </p:sp>
      <p:pic>
        <p:nvPicPr>
          <p:cNvPr id="8196" name="Picture 4" descr="http://www.nps.gov/elis/images/2006092710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544765"/>
          </a:xfrm>
          <a:prstGeom prst="rect">
            <a:avLst/>
          </a:prstGeom>
          <a:noFill/>
        </p:spPr>
      </p:pic>
      <p:pic>
        <p:nvPicPr>
          <p:cNvPr id="8198" name="Picture 6" descr="http://upload.wikimedia.org/wikipedia/commons/0/08/Ellis_island_1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06403"/>
            <a:ext cx="4495800" cy="305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Conditions that drive people to leave their home country to go elsewhere.</a:t>
            </a:r>
            <a:endParaRPr lang="en-US" dirty="0"/>
          </a:p>
        </p:txBody>
      </p:sp>
      <p:pic>
        <p:nvPicPr>
          <p:cNvPr id="7170" name="Picture 2" descr="http://library.thinkquest.org/10414/media/pus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4876800" cy="347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Conditions that attract immigrants to a new country.</a:t>
            </a:r>
            <a:endParaRPr lang="en-US" dirty="0"/>
          </a:p>
        </p:txBody>
      </p:sp>
      <p:pic>
        <p:nvPicPr>
          <p:cNvPr id="6146" name="Picture 2" descr="http://library.thinkquest.org/10414/media/pull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5029200" cy="353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group of people who share a common culture.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Exclusion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 passed in 1882 to stop Chinese laborers from coming to the United States.  It was the first law limiting immigration based on race.</a:t>
            </a:r>
            <a:endParaRPr lang="en-US" dirty="0"/>
          </a:p>
        </p:txBody>
      </p:sp>
      <p:pic>
        <p:nvPicPr>
          <p:cNvPr id="4098" name="Picture 2" descr="http://differenttogether.files.wordpress.com/2012/06/chinese-exclusion-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70522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person who moves from one place to another.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0056" cy="158229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manufacturing method in which a product is put together as it moves along a belt.  This method speeds production and lowers costs.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6" name="Picture 4" descr="http://static.ddmcdn.com/gif/automotive-production-li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person who moves into a new country permanently. </a:t>
            </a:r>
            <a:endParaRPr lang="en-US" dirty="0"/>
          </a:p>
        </p:txBody>
      </p:sp>
      <p:pic>
        <p:nvPicPr>
          <p:cNvPr id="3074" name="Picture 2" descr="https://familysearch.org/learn/wiki/en/images/a/a0/Immigrants_Behold_the_Statue_of_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24150"/>
            <a:ext cx="60960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451056" cy="4525963"/>
          </a:xfrm>
        </p:spPr>
        <p:txBody>
          <a:bodyPr/>
          <a:lstStyle/>
          <a:p>
            <a:r>
              <a:rPr lang="en-US" dirty="0" smtClean="0"/>
              <a:t>A person who leaves from one country permanently to go somewhere else.</a:t>
            </a:r>
            <a:endParaRPr lang="en-US" dirty="0"/>
          </a:p>
        </p:txBody>
      </p:sp>
      <p:pic>
        <p:nvPicPr>
          <p:cNvPr id="1030" name="Picture 6" descr="http://www2.hsp.org/exhibits/Balch%20resources/emigrationusa/assets/images/Departing_Emig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59152"/>
            <a:ext cx="6248400" cy="4498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46256" cy="20394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American manufacturer that made the automobile available to millions of people by perfecting a system to mass-produce cars (assembly line) and made them available at a lower price.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9698" name="Picture 2" descr="http://www.phrases.org.uk/images/henry-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4490207" cy="3306977"/>
          </a:xfrm>
          <a:prstGeom prst="rect">
            <a:avLst/>
          </a:prstGeom>
          <a:noFill/>
        </p:spPr>
      </p:pic>
      <p:pic>
        <p:nvPicPr>
          <p:cNvPr id="29700" name="Picture 4" descr="http://cheshirskiy.files.wordpress.com/2011/10/henry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2299229" cy="275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6317456" cy="744099"/>
          </a:xfrm>
        </p:spPr>
        <p:txBody>
          <a:bodyPr/>
          <a:lstStyle/>
          <a:p>
            <a:r>
              <a:rPr lang="en-US" b="1" dirty="0" smtClean="0"/>
              <a:t>To combine or merge together.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http://www.wasteharmonics.com/assets/img/pic-consoli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4953000" cy="432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Edison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98656" cy="2115699"/>
          </a:xfrm>
        </p:spPr>
        <p:txBody>
          <a:bodyPr/>
          <a:lstStyle/>
          <a:p>
            <a:r>
              <a:rPr lang="en-US" b="1" dirty="0" smtClean="0"/>
              <a:t>His “invention factory” produced the light bulb, the phonograph, the motion picture camera, and hundreds of other devices.  He also opened the first electric power plant in New York City.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1750" name="Picture 6" descr="http://www.mentalfloss.com/blogs/wp-content/uploads/2012/02/thomas-edison-employment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512064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Graham Bell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He invented the telephone in 1876 and later organized over 100 local companies into the giant American Telephone and Telegraph Company.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http://upload.wikimedia.org/wikipedia/commons/thumb/1/10/Alexander_Graham_Bell.jpg/220px-Alexander_Graham_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86200" cy="505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Orville and Wilbur Wright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36744" cy="1582299"/>
          </a:xfrm>
        </p:spPr>
        <p:txBody>
          <a:bodyPr/>
          <a:lstStyle/>
          <a:p>
            <a:r>
              <a:rPr lang="en-US" b="1" dirty="0" smtClean="0"/>
              <a:t>They invented the airplane in 1903.  This marked a revolution in transportation but would not alter the world until the 1920’s.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gimnasio-altair.com/webquest/flight/images/_42295868_air_w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48132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377</TotalTime>
  <Words>861</Words>
  <Application>Microsoft Office PowerPoint</Application>
  <PresentationFormat>On-screen Show (4:3)</PresentationFormat>
  <Paragraphs>82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Metro</vt:lpstr>
      <vt:lpstr>FLASH CARD PRESENTATION</vt:lpstr>
      <vt:lpstr>patent</vt:lpstr>
      <vt:lpstr>Bessemer process</vt:lpstr>
      <vt:lpstr>assembly line</vt:lpstr>
      <vt:lpstr>Henry Ford</vt:lpstr>
      <vt:lpstr>consolidate</vt:lpstr>
      <vt:lpstr>Thomas Edison</vt:lpstr>
      <vt:lpstr>Alexander Graham Bell</vt:lpstr>
      <vt:lpstr>Orville and Wilbur Wright</vt:lpstr>
      <vt:lpstr>industrialization</vt:lpstr>
      <vt:lpstr>free enterprise (capitalism)</vt:lpstr>
      <vt:lpstr>entrepreneur</vt:lpstr>
      <vt:lpstr>corporation</vt:lpstr>
      <vt:lpstr>monopoly</vt:lpstr>
      <vt:lpstr>trust</vt:lpstr>
      <vt:lpstr>Andrew Carnegie</vt:lpstr>
      <vt:lpstr>John D. Rockefeller</vt:lpstr>
      <vt:lpstr>Social Darwinism</vt:lpstr>
      <vt:lpstr>mass production</vt:lpstr>
      <vt:lpstr>sweatshop</vt:lpstr>
      <vt:lpstr>Triangle Shirtwaist Fire</vt:lpstr>
      <vt:lpstr>labor union</vt:lpstr>
      <vt:lpstr>strike</vt:lpstr>
      <vt:lpstr>Knights of Labor</vt:lpstr>
      <vt:lpstr>American Federation of Labor (AFL)</vt:lpstr>
      <vt:lpstr>collective bargaining</vt:lpstr>
      <vt:lpstr>urbanization</vt:lpstr>
      <vt:lpstr>tenements</vt:lpstr>
      <vt:lpstr>Jane Addams</vt:lpstr>
      <vt:lpstr>settlement house</vt:lpstr>
      <vt:lpstr>Angel Island</vt:lpstr>
      <vt:lpstr>nativism</vt:lpstr>
      <vt:lpstr>assimilation</vt:lpstr>
      <vt:lpstr>Ellis Island</vt:lpstr>
      <vt:lpstr>push factors</vt:lpstr>
      <vt:lpstr>pull factors</vt:lpstr>
      <vt:lpstr>ethnic group</vt:lpstr>
      <vt:lpstr>Chinese Exclusion Act</vt:lpstr>
      <vt:lpstr>migrant</vt:lpstr>
      <vt:lpstr>immigrant</vt:lpstr>
      <vt:lpstr>emigrant</vt:lpstr>
    </vt:vector>
  </TitlesOfParts>
  <Company>ACSD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dbrege</dc:creator>
  <cp:lastModifiedBy>dbrege</cp:lastModifiedBy>
  <cp:revision>29</cp:revision>
  <dcterms:created xsi:type="dcterms:W3CDTF">2012-10-05T21:16:12Z</dcterms:created>
  <dcterms:modified xsi:type="dcterms:W3CDTF">2012-11-15T18:58:26Z</dcterms:modified>
</cp:coreProperties>
</file>